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8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369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457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67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068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783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233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762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606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377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04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2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522CABF-FB0E-4FE2-954F-33DEAAC73C8D}" type="datetimeFigureOut">
              <a:rPr lang="en-ID" smtClean="0"/>
              <a:t>27/03/2025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EB5F65-DF91-4F24-B07A-160B493FD1FE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026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FB4B-52C2-4080-B904-294A44B5F8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/>
              <a:t>Strategi</a:t>
            </a:r>
            <a:r>
              <a:rPr lang="en-ID" dirty="0"/>
              <a:t>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Koordinasi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Stakeholder di Daerah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52D8E-76DE-46F0-9AC8-8C13FCD166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ID" b="1" dirty="0" err="1"/>
              <a:t>Inayatsyah</a:t>
            </a:r>
            <a:endParaRPr lang="en-ID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3B6DB9-6A17-E677-D3AC-FF94F1CCB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5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4615D-4FE9-4EFB-BB33-FB731B0A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01. </a:t>
            </a:r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16EC8-0F5A-4A69-88AF-32BB335E4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Pengertian</a:t>
            </a:r>
            <a:r>
              <a:rPr lang="en-ID" dirty="0"/>
              <a:t> dan </a:t>
            </a:r>
            <a:r>
              <a:rPr lang="en-ID" dirty="0" err="1"/>
              <a:t>Pentingnya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F1E06-628D-4DE4-9EC7-1FC35343CE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D" dirty="0" err="1"/>
              <a:t>Koordinasi</a:t>
            </a:r>
            <a:r>
              <a:rPr lang="en-ID" dirty="0"/>
              <a:t> stakeholder </a:t>
            </a:r>
            <a:r>
              <a:rPr lang="en-ID" dirty="0" err="1"/>
              <a:t>merujuk</a:t>
            </a:r>
            <a:r>
              <a:rPr lang="en-ID" dirty="0"/>
              <a:t> pada proses </a:t>
            </a:r>
            <a:r>
              <a:rPr lang="en-ID" dirty="0" err="1"/>
              <a:t>mengelola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keselarasan</a:t>
            </a:r>
            <a:r>
              <a:rPr lang="en-ID" dirty="0"/>
              <a:t> dan </a:t>
            </a:r>
            <a:r>
              <a:rPr lang="en-ID" dirty="0" err="1"/>
              <a:t>efektivitas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D9EB8-6A52-4AF9-B539-8E4733117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Stakeholder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B86FC0-6477-4674-B2B0-86B148B5A9A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stakeholder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, </a:t>
            </a:r>
            <a:r>
              <a:rPr lang="en-ID" dirty="0" err="1"/>
              <a:t>kelompok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dipengaruhi</a:t>
            </a:r>
            <a:r>
              <a:rPr lang="en-ID" dirty="0"/>
              <a:t> oleh </a:t>
            </a:r>
            <a:r>
              <a:rPr lang="en-ID" dirty="0" err="1"/>
              <a:t>proyek</a:t>
            </a:r>
            <a:r>
              <a:rPr lang="en-ID" dirty="0"/>
              <a:t>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pemangku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internal dan </a:t>
            </a:r>
            <a:r>
              <a:rPr lang="en-ID" dirty="0" err="1"/>
              <a:t>eksternal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dan </a:t>
            </a:r>
            <a:r>
              <a:rPr lang="en-ID" dirty="0" err="1"/>
              <a:t>ekonomi</a:t>
            </a:r>
            <a:r>
              <a:rPr lang="en-ID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04E96-BC74-4FB2-B8FD-5EB5C204205D}"/>
              </a:ext>
            </a:extLst>
          </p:cNvPr>
          <p:cNvSpPr txBox="1"/>
          <p:nvPr/>
        </p:nvSpPr>
        <p:spPr>
          <a:xfrm>
            <a:off x="657225" y="1814714"/>
            <a:ext cx="427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 err="1"/>
              <a:t>Definisi</a:t>
            </a:r>
            <a:r>
              <a:rPr lang="en-ID" sz="2400" dirty="0"/>
              <a:t> </a:t>
            </a:r>
            <a:r>
              <a:rPr lang="en-ID" sz="2400" dirty="0" err="1"/>
              <a:t>Koordinasi</a:t>
            </a:r>
            <a:r>
              <a:rPr lang="en-ID" sz="2400" dirty="0"/>
              <a:t> Stakeholder</a:t>
            </a:r>
          </a:p>
        </p:txBody>
      </p:sp>
    </p:spTree>
    <p:extLst>
      <p:ext uri="{BB962C8B-B14F-4D97-AF65-F5344CB8AC3E}">
        <p14:creationId xmlns:p14="http://schemas.microsoft.com/office/powerpoint/2010/main" val="422609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E8D9DBA-A317-47A7-ADA3-46055B939044}"/>
              </a:ext>
            </a:extLst>
          </p:cNvPr>
          <p:cNvSpPr/>
          <p:nvPr/>
        </p:nvSpPr>
        <p:spPr>
          <a:xfrm>
            <a:off x="5069585" y="3895315"/>
            <a:ext cx="6007990" cy="23355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2CA3717-0527-4AAE-AB9F-AB4D1DBD2AE4}"/>
              </a:ext>
            </a:extLst>
          </p:cNvPr>
          <p:cNvSpPr/>
          <p:nvPr/>
        </p:nvSpPr>
        <p:spPr>
          <a:xfrm>
            <a:off x="1138235" y="1553910"/>
            <a:ext cx="5779201" cy="21526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A384BF3-2AA3-4E92-89FD-055BFB9F1FB7}"/>
              </a:ext>
            </a:extLst>
          </p:cNvPr>
          <p:cNvSpPr/>
          <p:nvPr/>
        </p:nvSpPr>
        <p:spPr>
          <a:xfrm>
            <a:off x="4719637" y="4134449"/>
            <a:ext cx="6172200" cy="2152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A0B1E5B-0DBC-4A20-BB18-9775B0D90623}"/>
              </a:ext>
            </a:extLst>
          </p:cNvPr>
          <p:cNvSpPr/>
          <p:nvPr/>
        </p:nvSpPr>
        <p:spPr>
          <a:xfrm>
            <a:off x="942974" y="1763225"/>
            <a:ext cx="5800725" cy="19716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30FCC9-893F-47C0-8FD3-23022693A1A0}"/>
              </a:ext>
            </a:extLst>
          </p:cNvPr>
          <p:cNvSpPr txBox="1"/>
          <p:nvPr/>
        </p:nvSpPr>
        <p:spPr>
          <a:xfrm>
            <a:off x="1088325" y="2241232"/>
            <a:ext cx="5510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Koordinasi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stakeholder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mengurangi</a:t>
            </a:r>
            <a:r>
              <a:rPr lang="en-ID" dirty="0"/>
              <a:t> </a:t>
            </a:r>
            <a:r>
              <a:rPr lang="en-ID" dirty="0" err="1"/>
              <a:t>konflik</a:t>
            </a:r>
            <a:r>
              <a:rPr lang="en-ID" dirty="0"/>
              <a:t>, </a:t>
            </a:r>
            <a:r>
              <a:rPr lang="en-ID" dirty="0" err="1"/>
              <a:t>mempercepat</a:t>
            </a:r>
            <a:r>
              <a:rPr lang="en-ID" dirty="0"/>
              <a:t> proses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, dan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alokasi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yang </a:t>
            </a:r>
            <a:r>
              <a:rPr lang="en-ID" dirty="0" err="1"/>
              <a:t>efisien</a:t>
            </a:r>
            <a:r>
              <a:rPr lang="en-ID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C2EED-710B-4A41-AECE-077C7C703EED}"/>
              </a:ext>
            </a:extLst>
          </p:cNvPr>
          <p:cNvSpPr txBox="1"/>
          <p:nvPr/>
        </p:nvSpPr>
        <p:spPr>
          <a:xfrm>
            <a:off x="4905375" y="4595723"/>
            <a:ext cx="5800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partisipasi</a:t>
            </a:r>
            <a:r>
              <a:rPr lang="en-ID" dirty="0"/>
              <a:t> </a:t>
            </a:r>
            <a:r>
              <a:rPr lang="en-ID" dirty="0" err="1"/>
              <a:t>publik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koordinasi</a:t>
            </a:r>
            <a:r>
              <a:rPr lang="en-ID" dirty="0"/>
              <a:t> stakeholder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transparansi</a:t>
            </a:r>
            <a:r>
              <a:rPr lang="en-ID" dirty="0"/>
              <a:t> dan </a:t>
            </a:r>
            <a:r>
              <a:rPr lang="en-ID" dirty="0" err="1"/>
              <a:t>akuntabilitas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berkontribusi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40421F-DF0C-4616-BC8D-05A2BF207D50}"/>
              </a:ext>
            </a:extLst>
          </p:cNvPr>
          <p:cNvSpPr txBox="1"/>
          <p:nvPr/>
        </p:nvSpPr>
        <p:spPr>
          <a:xfrm>
            <a:off x="1088326" y="1954267"/>
            <a:ext cx="403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Peningkatan</a:t>
            </a:r>
            <a:r>
              <a:rPr lang="en-ID" b="1" dirty="0"/>
              <a:t> </a:t>
            </a:r>
            <a:r>
              <a:rPr lang="en-ID" b="1" dirty="0" err="1"/>
              <a:t>Kinerja</a:t>
            </a:r>
            <a:r>
              <a:rPr lang="en-ID" b="1" dirty="0"/>
              <a:t> </a:t>
            </a:r>
            <a:r>
              <a:rPr lang="en-ID" b="1" dirty="0" err="1"/>
              <a:t>Proyek</a:t>
            </a:r>
            <a:endParaRPr lang="en-ID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47AAB1-71C3-4960-AA88-C792247C8810}"/>
              </a:ext>
            </a:extLst>
          </p:cNvPr>
          <p:cNvSpPr txBox="1"/>
          <p:nvPr/>
        </p:nvSpPr>
        <p:spPr>
          <a:xfrm>
            <a:off x="4905375" y="4226391"/>
            <a:ext cx="372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Mendorong</a:t>
            </a:r>
            <a:r>
              <a:rPr lang="en-ID" b="1" dirty="0"/>
              <a:t> </a:t>
            </a:r>
            <a:r>
              <a:rPr lang="en-ID" b="1" dirty="0" err="1"/>
              <a:t>Partisipasi</a:t>
            </a:r>
            <a:r>
              <a:rPr lang="en-ID" b="1" dirty="0"/>
              <a:t> </a:t>
            </a:r>
            <a:r>
              <a:rPr lang="en-ID" b="1" dirty="0" err="1"/>
              <a:t>Publik</a:t>
            </a:r>
            <a:endParaRPr lang="en-ID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5BBE3-AD6D-4481-A3EC-E254CC76AEA5}"/>
              </a:ext>
            </a:extLst>
          </p:cNvPr>
          <p:cNvSpPr txBox="1"/>
          <p:nvPr/>
        </p:nvSpPr>
        <p:spPr>
          <a:xfrm>
            <a:off x="862010" y="870953"/>
            <a:ext cx="4814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 err="1"/>
              <a:t>Tujuan</a:t>
            </a:r>
            <a:r>
              <a:rPr lang="en-ID" sz="2400" dirty="0"/>
              <a:t> </a:t>
            </a:r>
            <a:r>
              <a:rPr lang="en-ID" sz="2400" dirty="0" err="1"/>
              <a:t>Koordinasi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Stekholder</a:t>
            </a:r>
            <a:endParaRPr lang="en-ID" sz="24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7D2319-FEDF-4A78-9E3D-70A28B5C0D3C}"/>
              </a:ext>
            </a:extLst>
          </p:cNvPr>
          <p:cNvCxnSpPr/>
          <p:nvPr/>
        </p:nvCxnSpPr>
        <p:spPr>
          <a:xfrm>
            <a:off x="862010" y="1332618"/>
            <a:ext cx="4922102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932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4A4C-C707-42E4-B3C7-619E9B91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02. </a:t>
            </a:r>
            <a:r>
              <a:rPr lang="en-ID" dirty="0" err="1"/>
              <a:t>Identifikasi</a:t>
            </a:r>
            <a:r>
              <a:rPr lang="en-ID" dirty="0"/>
              <a:t> Stakeholder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4A9CF-E1E0-4276-8C2D-B739C20C21E5}"/>
              </a:ext>
            </a:extLst>
          </p:cNvPr>
          <p:cNvSpPr txBox="1"/>
          <p:nvPr/>
        </p:nvSpPr>
        <p:spPr>
          <a:xfrm>
            <a:off x="923925" y="1900166"/>
            <a:ext cx="547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 err="1"/>
              <a:t>Klasifikasi</a:t>
            </a:r>
            <a:r>
              <a:rPr lang="en-ID" sz="2400" dirty="0"/>
              <a:t> Stakeholder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D160D0-1E15-4842-A237-691FD7B4510D}"/>
              </a:ext>
            </a:extLst>
          </p:cNvPr>
          <p:cNvSpPr txBox="1"/>
          <p:nvPr/>
        </p:nvSpPr>
        <p:spPr>
          <a:xfrm>
            <a:off x="4610100" y="2661118"/>
            <a:ext cx="6134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Stakeholder internal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yang </a:t>
            </a:r>
            <a:r>
              <a:rPr lang="en-ID" dirty="0" err="1"/>
              <a:t>berada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dan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diambil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daerah</a:t>
            </a:r>
            <a:r>
              <a:rPr lang="en-ID" dirty="0"/>
              <a:t>, </a:t>
            </a:r>
            <a:r>
              <a:rPr lang="en-ID" dirty="0" err="1"/>
              <a:t>instansi</a:t>
            </a:r>
            <a:r>
              <a:rPr lang="en-ID" dirty="0"/>
              <a:t> </a:t>
            </a:r>
            <a:r>
              <a:rPr lang="en-ID" dirty="0" err="1"/>
              <a:t>pemerintahan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, Badan dan Unit </a:t>
            </a:r>
            <a:r>
              <a:rPr lang="en-ID" dirty="0" err="1"/>
              <a:t>Pelaksana</a:t>
            </a:r>
            <a:r>
              <a:rPr lang="en-ID" dirty="0"/>
              <a:t> </a:t>
            </a:r>
            <a:r>
              <a:rPr lang="en-ID" dirty="0" err="1"/>
              <a:t>Proyek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3F4A0-931D-4FD2-A990-3CF88473529F}"/>
              </a:ext>
            </a:extLst>
          </p:cNvPr>
          <p:cNvSpPr txBox="1"/>
          <p:nvPr/>
        </p:nvSpPr>
        <p:spPr>
          <a:xfrm>
            <a:off x="4638675" y="4591050"/>
            <a:ext cx="5343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Stakeholder </a:t>
            </a:r>
            <a:r>
              <a:rPr lang="en-ID" dirty="0" err="1"/>
              <a:t>eksternal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entitas</a:t>
            </a:r>
            <a:r>
              <a:rPr lang="en-ID" dirty="0"/>
              <a:t> di </a:t>
            </a:r>
            <a:r>
              <a:rPr lang="en-ID" dirty="0" err="1"/>
              <a:t>luar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dipengaruhi</a:t>
            </a:r>
            <a:r>
              <a:rPr lang="en-ID" dirty="0"/>
              <a:t> oleh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</a:t>
            </a:r>
            <a:r>
              <a:rPr lang="en-ID"/>
              <a:t>seperti, </a:t>
            </a:r>
            <a:r>
              <a:rPr lang="en-ID" dirty="0"/>
              <a:t>Lembaga </a:t>
            </a:r>
            <a:r>
              <a:rPr lang="en-ID" dirty="0" err="1"/>
              <a:t>Swadaya</a:t>
            </a:r>
            <a:r>
              <a:rPr lang="en-ID" dirty="0"/>
              <a:t> Masyarakat (LSM),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, </a:t>
            </a:r>
            <a:r>
              <a:rPr lang="en-ID" dirty="0" err="1"/>
              <a:t>sektor</a:t>
            </a:r>
            <a:r>
              <a:rPr lang="en-ID" dirty="0"/>
              <a:t> </a:t>
            </a:r>
            <a:r>
              <a:rPr lang="en-ID" dirty="0" err="1"/>
              <a:t>swasta</a:t>
            </a:r>
            <a:r>
              <a:rPr lang="en-ID" dirty="0"/>
              <a:t>, </a:t>
            </a:r>
            <a:r>
              <a:rPr lang="en-ID" dirty="0" err="1"/>
              <a:t>akademisi</a:t>
            </a:r>
            <a:r>
              <a:rPr lang="en-ID" dirty="0"/>
              <a:t> dan </a:t>
            </a:r>
            <a:r>
              <a:rPr lang="en-ID" dirty="0" err="1"/>
              <a:t>peneliti</a:t>
            </a:r>
            <a:r>
              <a:rPr lang="en-ID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C24E44-DADD-4493-9B6B-AE0F9F68BDE4}"/>
              </a:ext>
            </a:extLst>
          </p:cNvPr>
          <p:cNvSpPr txBox="1"/>
          <p:nvPr/>
        </p:nvSpPr>
        <p:spPr>
          <a:xfrm>
            <a:off x="4581525" y="2326809"/>
            <a:ext cx="42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>
                <a:solidFill>
                  <a:schemeClr val="accent2"/>
                </a:solidFill>
              </a:rPr>
              <a:t>Stakeholder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b="1" dirty="0">
                <a:solidFill>
                  <a:schemeClr val="accent2"/>
                </a:solidFill>
              </a:rPr>
              <a:t>Internal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4C546C-801B-4D2A-8114-D4102A34E54C}"/>
              </a:ext>
            </a:extLst>
          </p:cNvPr>
          <p:cNvSpPr txBox="1"/>
          <p:nvPr/>
        </p:nvSpPr>
        <p:spPr>
          <a:xfrm>
            <a:off x="4638675" y="4238625"/>
            <a:ext cx="378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>
                <a:solidFill>
                  <a:schemeClr val="accent2"/>
                </a:solidFill>
              </a:rPr>
              <a:t>Stakeholder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b="1" dirty="0" err="1">
                <a:solidFill>
                  <a:schemeClr val="accent2"/>
                </a:solidFill>
              </a:rPr>
              <a:t>Eksternal</a:t>
            </a:r>
            <a:endParaRPr lang="en-ID" b="1" dirty="0">
              <a:solidFill>
                <a:schemeClr val="accent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F5A472-8195-D018-C04A-2C82D4C45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07" y="2998987"/>
            <a:ext cx="3165444" cy="261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30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4A184298-8652-42E2-9C6C-BF4E5BEDA822}"/>
              </a:ext>
            </a:extLst>
          </p:cNvPr>
          <p:cNvSpPr/>
          <p:nvPr/>
        </p:nvSpPr>
        <p:spPr>
          <a:xfrm>
            <a:off x="6372223" y="3728144"/>
            <a:ext cx="4457703" cy="2386907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AC3E3249-E506-460B-84C7-B2B38FE6B0F3}"/>
              </a:ext>
            </a:extLst>
          </p:cNvPr>
          <p:cNvSpPr/>
          <p:nvPr/>
        </p:nvSpPr>
        <p:spPr>
          <a:xfrm>
            <a:off x="830662" y="957712"/>
            <a:ext cx="4457703" cy="2132001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1C4E88-1FB3-4CED-9C2E-2AE8859F172A}"/>
              </a:ext>
            </a:extLst>
          </p:cNvPr>
          <p:cNvSpPr txBox="1"/>
          <p:nvPr/>
        </p:nvSpPr>
        <p:spPr>
          <a:xfrm>
            <a:off x="943857" y="1296456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pemetaan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stakeholder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interaksi</a:t>
            </a:r>
            <a:r>
              <a:rPr lang="en-ID" dirty="0"/>
              <a:t> dan </a:t>
            </a:r>
            <a:r>
              <a:rPr lang="en-ID" dirty="0" err="1"/>
              <a:t>pengaruh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mengidentifikasi</a:t>
            </a:r>
            <a:r>
              <a:rPr lang="en-ID" dirty="0"/>
              <a:t> </a:t>
            </a:r>
            <a:r>
              <a:rPr lang="en-ID" dirty="0" err="1"/>
              <a:t>siapa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dan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paling </a:t>
            </a:r>
            <a:r>
              <a:rPr lang="en-ID" dirty="0" err="1"/>
              <a:t>penting</a:t>
            </a:r>
            <a:r>
              <a:rPr lang="en-ID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6EAD0-1651-499E-AF3F-2E5F443BA276}"/>
              </a:ext>
            </a:extLst>
          </p:cNvPr>
          <p:cNvSpPr txBox="1"/>
          <p:nvPr/>
        </p:nvSpPr>
        <p:spPr>
          <a:xfrm>
            <a:off x="6650392" y="4097476"/>
            <a:ext cx="4152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Survei</a:t>
            </a:r>
            <a:r>
              <a:rPr lang="en-ID" dirty="0"/>
              <a:t> dan </a:t>
            </a:r>
            <a:r>
              <a:rPr lang="en-ID" dirty="0" err="1"/>
              <a:t>wawancara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teknik</a:t>
            </a:r>
            <a:r>
              <a:rPr lang="en-ID" dirty="0"/>
              <a:t> </a:t>
            </a:r>
            <a:r>
              <a:rPr lang="en-ID" dirty="0" err="1"/>
              <a:t>pengumpulan</a:t>
            </a:r>
            <a:r>
              <a:rPr lang="en-ID" dirty="0"/>
              <a:t> data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mendapatkan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stakeholder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, </a:t>
            </a:r>
            <a:r>
              <a:rPr lang="en-ID" dirty="0" err="1"/>
              <a:t>harapan</a:t>
            </a:r>
            <a:r>
              <a:rPr lang="en-ID" dirty="0"/>
              <a:t>, dan </a:t>
            </a:r>
            <a:r>
              <a:rPr lang="en-ID" dirty="0" err="1"/>
              <a:t>pandangan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CB35D-AFE8-42FF-859E-D737E1584576}"/>
              </a:ext>
            </a:extLst>
          </p:cNvPr>
          <p:cNvSpPr txBox="1"/>
          <p:nvPr/>
        </p:nvSpPr>
        <p:spPr>
          <a:xfrm>
            <a:off x="943857" y="104391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Analisis</a:t>
            </a:r>
            <a:r>
              <a:rPr lang="en-ID" dirty="0"/>
              <a:t> </a:t>
            </a:r>
            <a:r>
              <a:rPr lang="en-ID" b="1" dirty="0" err="1"/>
              <a:t>Jaringan</a:t>
            </a:r>
            <a:endParaRPr lang="en-ID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44BE9-9042-4505-B407-45DCE2307F23}"/>
              </a:ext>
            </a:extLst>
          </p:cNvPr>
          <p:cNvSpPr txBox="1"/>
          <p:nvPr/>
        </p:nvSpPr>
        <p:spPr>
          <a:xfrm>
            <a:off x="7218565" y="372814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Survei</a:t>
            </a:r>
            <a:r>
              <a:rPr lang="en-ID" b="1" dirty="0"/>
              <a:t> dan </a:t>
            </a:r>
            <a:r>
              <a:rPr lang="en-ID" b="1" dirty="0" err="1"/>
              <a:t>Wawancara</a:t>
            </a:r>
            <a:endParaRPr lang="en-ID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F563A6-4049-4DA4-AEB9-1968636D2DE3}"/>
              </a:ext>
            </a:extLst>
          </p:cNvPr>
          <p:cNvSpPr txBox="1"/>
          <p:nvPr/>
        </p:nvSpPr>
        <p:spPr>
          <a:xfrm>
            <a:off x="933450" y="512044"/>
            <a:ext cx="328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 err="1"/>
              <a:t>Metode</a:t>
            </a:r>
            <a:r>
              <a:rPr lang="en-ID" dirty="0"/>
              <a:t> </a:t>
            </a:r>
            <a:r>
              <a:rPr lang="en-ID" sz="2400" dirty="0" err="1"/>
              <a:t>Identifikasi</a:t>
            </a:r>
            <a:endParaRPr lang="en-ID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BF6AB2-B7A5-4673-8D19-3FA557978300}"/>
              </a:ext>
            </a:extLst>
          </p:cNvPr>
          <p:cNvCxnSpPr/>
          <p:nvPr/>
        </p:nvCxnSpPr>
        <p:spPr>
          <a:xfrm>
            <a:off x="1034523" y="882339"/>
            <a:ext cx="24793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7A44C-E2E9-47DC-9BB9-BC990445FAAE}"/>
              </a:ext>
            </a:extLst>
          </p:cNvPr>
          <p:cNvSpPr/>
          <p:nvPr/>
        </p:nvSpPr>
        <p:spPr>
          <a:xfrm>
            <a:off x="7814930" y="0"/>
            <a:ext cx="1765005" cy="1006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95315A-9036-429E-8F72-275D89AA3300}"/>
              </a:ext>
            </a:extLst>
          </p:cNvPr>
          <p:cNvSpPr/>
          <p:nvPr/>
        </p:nvSpPr>
        <p:spPr>
          <a:xfrm>
            <a:off x="9346019" y="0"/>
            <a:ext cx="1483907" cy="7429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0EC2E2-CC3B-4918-BD11-59F75E13D6E3}"/>
              </a:ext>
            </a:extLst>
          </p:cNvPr>
          <p:cNvSpPr/>
          <p:nvPr/>
        </p:nvSpPr>
        <p:spPr>
          <a:xfrm>
            <a:off x="231922" y="5851802"/>
            <a:ext cx="1765005" cy="1006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BE372B-01FE-4D4E-8DF5-7D6D1CD5D0A1}"/>
              </a:ext>
            </a:extLst>
          </p:cNvPr>
          <p:cNvSpPr/>
          <p:nvPr/>
        </p:nvSpPr>
        <p:spPr>
          <a:xfrm>
            <a:off x="1250322" y="6115051"/>
            <a:ext cx="1483907" cy="7429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67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6719B7-DD08-3986-394B-E9A836B70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85" y="1162975"/>
            <a:ext cx="7694351" cy="47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73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702946-6A1B-4DF7-86E0-D5AF30C9367F}"/>
              </a:ext>
            </a:extLst>
          </p:cNvPr>
          <p:cNvSpPr/>
          <p:nvPr/>
        </p:nvSpPr>
        <p:spPr>
          <a:xfrm>
            <a:off x="6600823" y="2743200"/>
            <a:ext cx="3569137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AD5A57-68ED-4927-BEAE-E22FAA08FC83}"/>
              </a:ext>
            </a:extLst>
          </p:cNvPr>
          <p:cNvSpPr/>
          <p:nvPr/>
        </p:nvSpPr>
        <p:spPr>
          <a:xfrm>
            <a:off x="1024128" y="2743200"/>
            <a:ext cx="3569137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EED35E-BE9F-428D-A0CB-6B4D8BDE661B}"/>
              </a:ext>
            </a:extLst>
          </p:cNvPr>
          <p:cNvSpPr/>
          <p:nvPr/>
        </p:nvSpPr>
        <p:spPr>
          <a:xfrm>
            <a:off x="876300" y="2831068"/>
            <a:ext cx="4457700" cy="18466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622B9-E7C3-430E-8C3E-F0C132E07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03. </a:t>
            </a:r>
            <a:r>
              <a:rPr lang="en-ID" dirty="0" err="1"/>
              <a:t>Strategi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Koordinasi</a:t>
            </a:r>
            <a:endParaRPr lang="en-ID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CBEB1-1639-4543-B88A-2067D0D12989}"/>
              </a:ext>
            </a:extLst>
          </p:cNvPr>
          <p:cNvSpPr txBox="1"/>
          <p:nvPr/>
        </p:nvSpPr>
        <p:spPr>
          <a:xfrm>
            <a:off x="876300" y="2084832"/>
            <a:ext cx="3914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/>
              <a:t>Membangun</a:t>
            </a:r>
            <a:r>
              <a:rPr lang="en-ID" sz="2000" b="1" dirty="0"/>
              <a:t> </a:t>
            </a:r>
            <a:r>
              <a:rPr lang="en-ID" sz="2000" b="1" dirty="0" err="1"/>
              <a:t>komunikasi</a:t>
            </a:r>
            <a:endParaRPr lang="en-ID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4937A-6C2F-4D66-84D5-934F7A2268A1}"/>
              </a:ext>
            </a:extLst>
          </p:cNvPr>
          <p:cNvSpPr txBox="1"/>
          <p:nvPr/>
        </p:nvSpPr>
        <p:spPr>
          <a:xfrm>
            <a:off x="1024128" y="3200400"/>
            <a:ext cx="4186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Pemilihan</a:t>
            </a:r>
            <a:r>
              <a:rPr lang="en-ID" dirty="0"/>
              <a:t> media yang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agar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dan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yang </a:t>
            </a:r>
            <a:r>
              <a:rPr lang="en-ID" dirty="0" err="1"/>
              <a:t>terlibat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44AC85-8FEA-4457-9548-03FC76CD4335}"/>
              </a:ext>
            </a:extLst>
          </p:cNvPr>
          <p:cNvSpPr txBox="1"/>
          <p:nvPr/>
        </p:nvSpPr>
        <p:spPr>
          <a:xfrm>
            <a:off x="1024128" y="2831068"/>
            <a:ext cx="383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accent2"/>
                </a:solidFill>
              </a:rPr>
              <a:t>Pemilihan</a:t>
            </a:r>
            <a:r>
              <a:rPr lang="en-ID" b="1" dirty="0">
                <a:solidFill>
                  <a:schemeClr val="accent2"/>
                </a:solidFill>
              </a:rPr>
              <a:t> Media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712D76-D5FA-435D-B8CD-5DFDBC0F5B7B}"/>
              </a:ext>
            </a:extLst>
          </p:cNvPr>
          <p:cNvSpPr/>
          <p:nvPr/>
        </p:nvSpPr>
        <p:spPr>
          <a:xfrm>
            <a:off x="6464996" y="2831068"/>
            <a:ext cx="4457700" cy="18466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3033F-1325-4644-BB40-593FFDD4C8EA}"/>
              </a:ext>
            </a:extLst>
          </p:cNvPr>
          <p:cNvSpPr txBox="1"/>
          <p:nvPr/>
        </p:nvSpPr>
        <p:spPr>
          <a:xfrm>
            <a:off x="6600823" y="2840593"/>
            <a:ext cx="418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accent2"/>
                </a:solidFill>
              </a:rPr>
              <a:t>Frekuensi</a:t>
            </a:r>
            <a:r>
              <a:rPr lang="en-ID" b="1" dirty="0">
                <a:solidFill>
                  <a:schemeClr val="accent2"/>
                </a:solidFill>
              </a:rPr>
              <a:t> dan </a:t>
            </a:r>
            <a:r>
              <a:rPr lang="en-ID" b="1" dirty="0" err="1">
                <a:solidFill>
                  <a:schemeClr val="accent2"/>
                </a:solidFill>
              </a:rPr>
              <a:t>Jenis</a:t>
            </a:r>
            <a:r>
              <a:rPr lang="en-ID" b="1" dirty="0">
                <a:solidFill>
                  <a:schemeClr val="accent2"/>
                </a:solidFill>
              </a:rPr>
              <a:t> </a:t>
            </a:r>
            <a:r>
              <a:rPr lang="en-ID" b="1" dirty="0" err="1">
                <a:solidFill>
                  <a:schemeClr val="accent2"/>
                </a:solidFill>
              </a:rPr>
              <a:t>Komunikasi</a:t>
            </a:r>
            <a:endParaRPr lang="en-ID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E2F83-29CD-4C7B-B212-0980BD6EF451}"/>
              </a:ext>
            </a:extLst>
          </p:cNvPr>
          <p:cNvSpPr txBox="1"/>
          <p:nvPr/>
        </p:nvSpPr>
        <p:spPr>
          <a:xfrm>
            <a:off x="6600823" y="3200400"/>
            <a:ext cx="4376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frekuensi</a:t>
            </a:r>
            <a:r>
              <a:rPr lang="en-ID" dirty="0"/>
              <a:t> dan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yang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keterlibatan</a:t>
            </a:r>
            <a:r>
              <a:rPr lang="en-ID" dirty="0"/>
              <a:t> dan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terinformasi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update yang </a:t>
            </a:r>
            <a:r>
              <a:rPr lang="en-ID" dirty="0" err="1"/>
              <a:t>relevan</a:t>
            </a:r>
            <a:r>
              <a:rPr lang="en-ID" dirty="0"/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A322C0-66B4-4E3F-97E6-6C7495C65399}"/>
              </a:ext>
            </a:extLst>
          </p:cNvPr>
          <p:cNvSpPr/>
          <p:nvPr/>
        </p:nvSpPr>
        <p:spPr>
          <a:xfrm>
            <a:off x="6772940" y="5656521"/>
            <a:ext cx="541906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DC285-E2BD-44B8-9D48-23E74794FE63}"/>
              </a:ext>
            </a:extLst>
          </p:cNvPr>
          <p:cNvSpPr/>
          <p:nvPr/>
        </p:nvSpPr>
        <p:spPr>
          <a:xfrm>
            <a:off x="6188149" y="6145619"/>
            <a:ext cx="5188688" cy="7112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A1C9A-F60A-4DC6-B247-AD462BA9274A}"/>
              </a:ext>
            </a:extLst>
          </p:cNvPr>
          <p:cNvSpPr/>
          <p:nvPr/>
        </p:nvSpPr>
        <p:spPr>
          <a:xfrm>
            <a:off x="5760851" y="6390167"/>
            <a:ext cx="1679944" cy="4666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1555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18E4667-6C20-4FC7-8885-AEA7FD353906}"/>
              </a:ext>
            </a:extLst>
          </p:cNvPr>
          <p:cNvSpPr/>
          <p:nvPr/>
        </p:nvSpPr>
        <p:spPr>
          <a:xfrm>
            <a:off x="1209675" y="4133966"/>
            <a:ext cx="4752975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0FE4B6-BDDD-42F3-AF38-4041C547F9A1}"/>
              </a:ext>
            </a:extLst>
          </p:cNvPr>
          <p:cNvSpPr/>
          <p:nvPr/>
        </p:nvSpPr>
        <p:spPr>
          <a:xfrm>
            <a:off x="1152523" y="1657234"/>
            <a:ext cx="4752975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4194A7-77F6-43C3-9747-102F469192D1}"/>
              </a:ext>
            </a:extLst>
          </p:cNvPr>
          <p:cNvSpPr txBox="1"/>
          <p:nvPr/>
        </p:nvSpPr>
        <p:spPr>
          <a:xfrm>
            <a:off x="1076325" y="757026"/>
            <a:ext cx="4257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/>
              <a:t>Membangun</a:t>
            </a:r>
            <a:r>
              <a:rPr lang="en-ID" sz="2000" b="1" dirty="0"/>
              <a:t> </a:t>
            </a:r>
            <a:r>
              <a:rPr lang="en-ID" sz="2000" b="1" dirty="0" err="1"/>
              <a:t>Hubungan</a:t>
            </a:r>
            <a:endParaRPr lang="en-ID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3077A-A493-4D52-BD8D-382FB2158F81}"/>
              </a:ext>
            </a:extLst>
          </p:cNvPr>
          <p:cNvSpPr txBox="1"/>
          <p:nvPr/>
        </p:nvSpPr>
        <p:spPr>
          <a:xfrm>
            <a:off x="1333502" y="1792068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/>
              <a:t>Networking dan </a:t>
            </a:r>
            <a:r>
              <a:rPr lang="en-ID" b="1" dirty="0" err="1"/>
              <a:t>Kolaborasi</a:t>
            </a:r>
            <a:endParaRPr lang="en-ID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223F2-1D9B-4209-B5A5-0BBCDA72F6CC}"/>
              </a:ext>
            </a:extLst>
          </p:cNvPr>
          <p:cNvSpPr txBox="1"/>
          <p:nvPr/>
        </p:nvSpPr>
        <p:spPr>
          <a:xfrm>
            <a:off x="1333502" y="2206927"/>
            <a:ext cx="4524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Networking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, </a:t>
            </a:r>
            <a:r>
              <a:rPr lang="en-ID" dirty="0" err="1"/>
              <a:t>sedangkan</a:t>
            </a:r>
            <a:r>
              <a:rPr lang="en-ID" dirty="0"/>
              <a:t> </a:t>
            </a:r>
            <a:r>
              <a:rPr lang="en-ID" dirty="0" err="1"/>
              <a:t>kolaborasi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sinergi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efisien</a:t>
            </a:r>
            <a:r>
              <a:rPr lang="en-ID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146AA-A8E8-4D6E-97C6-ED25AB1C73FE}"/>
              </a:ext>
            </a:extLst>
          </p:cNvPr>
          <p:cNvSpPr txBox="1"/>
          <p:nvPr/>
        </p:nvSpPr>
        <p:spPr>
          <a:xfrm>
            <a:off x="1457322" y="4703036"/>
            <a:ext cx="4143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Mengadakan</a:t>
            </a:r>
            <a:r>
              <a:rPr lang="en-ID" dirty="0"/>
              <a:t> </a:t>
            </a:r>
            <a:r>
              <a:rPr lang="en-ID" dirty="0" err="1"/>
              <a:t>pertemuan</a:t>
            </a:r>
            <a:r>
              <a:rPr lang="en-ID" dirty="0"/>
              <a:t> dan workshop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interaksi</a:t>
            </a:r>
            <a:r>
              <a:rPr lang="en-ID" dirty="0"/>
              <a:t>,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berbagi</a:t>
            </a:r>
            <a:r>
              <a:rPr lang="en-ID" dirty="0"/>
              <a:t> ide, dan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keterampilan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yang solid.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C56C8-17D9-41F1-B2D3-5BA81E1498D6}"/>
              </a:ext>
            </a:extLst>
          </p:cNvPr>
          <p:cNvSpPr txBox="1"/>
          <p:nvPr/>
        </p:nvSpPr>
        <p:spPr>
          <a:xfrm>
            <a:off x="1485899" y="4333704"/>
            <a:ext cx="4143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Pertemuan</a:t>
            </a:r>
            <a:r>
              <a:rPr lang="en-ID" b="1" dirty="0"/>
              <a:t> dan Workshop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2BC6B5-E6AF-4C6F-8D30-8ABB7A197D4A}"/>
              </a:ext>
            </a:extLst>
          </p:cNvPr>
          <p:cNvSpPr/>
          <p:nvPr/>
        </p:nvSpPr>
        <p:spPr>
          <a:xfrm>
            <a:off x="9654363" y="0"/>
            <a:ext cx="574158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8F630D-788C-470E-A8D2-535813A56DCD}"/>
              </a:ext>
            </a:extLst>
          </p:cNvPr>
          <p:cNvSpPr/>
          <p:nvPr/>
        </p:nvSpPr>
        <p:spPr>
          <a:xfrm>
            <a:off x="10533321" y="0"/>
            <a:ext cx="574158" cy="6858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CCDDCE-85B0-4B19-8261-3A73BBB45325}"/>
              </a:ext>
            </a:extLst>
          </p:cNvPr>
          <p:cNvSpPr/>
          <p:nvPr/>
        </p:nvSpPr>
        <p:spPr>
          <a:xfrm>
            <a:off x="8681479" y="0"/>
            <a:ext cx="57415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146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6518-A8D5-4E49-B5E5-E6F08BE0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04. </a:t>
            </a:r>
            <a:r>
              <a:rPr lang="en-ID" dirty="0" err="1"/>
              <a:t>Implementasi</a:t>
            </a:r>
            <a:r>
              <a:rPr lang="en-ID" dirty="0"/>
              <a:t> </a:t>
            </a:r>
            <a:r>
              <a:rPr lang="en-ID" dirty="0" err="1"/>
              <a:t>Taktik</a:t>
            </a:r>
            <a:endParaRPr lang="en-ID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1B090E-7165-4829-ABA7-9490BB2EC013}"/>
              </a:ext>
            </a:extLst>
          </p:cNvPr>
          <p:cNvSpPr txBox="1"/>
          <p:nvPr/>
        </p:nvSpPr>
        <p:spPr>
          <a:xfrm>
            <a:off x="800100" y="2084832"/>
            <a:ext cx="4972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/>
              <a:t>Rencana</a:t>
            </a:r>
            <a:r>
              <a:rPr lang="en-ID" sz="2000" b="1" dirty="0"/>
              <a:t> </a:t>
            </a:r>
            <a:r>
              <a:rPr lang="en-ID" sz="2000" b="1" dirty="0" err="1"/>
              <a:t>Aksi</a:t>
            </a:r>
            <a:endParaRPr lang="en-ID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7D9CE0-C454-416D-8437-95296FC493ED}"/>
              </a:ext>
            </a:extLst>
          </p:cNvPr>
          <p:cNvSpPr txBox="1"/>
          <p:nvPr/>
        </p:nvSpPr>
        <p:spPr>
          <a:xfrm>
            <a:off x="1024128" y="2573298"/>
            <a:ext cx="49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accent2"/>
                </a:solidFill>
              </a:rPr>
              <a:t>Penjadwalan</a:t>
            </a:r>
            <a:r>
              <a:rPr lang="en-ID" b="1" dirty="0">
                <a:solidFill>
                  <a:schemeClr val="accent2"/>
                </a:solidFill>
              </a:rPr>
              <a:t> </a:t>
            </a:r>
            <a:r>
              <a:rPr lang="en-ID" b="1" dirty="0" err="1">
                <a:solidFill>
                  <a:schemeClr val="accent2"/>
                </a:solidFill>
              </a:rPr>
              <a:t>Aktivitas</a:t>
            </a:r>
            <a:endParaRPr lang="en-ID" b="1" dirty="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B7107-A408-49CC-9814-D2F9A4F33898}"/>
              </a:ext>
            </a:extLst>
          </p:cNvPr>
          <p:cNvSpPr txBox="1"/>
          <p:nvPr/>
        </p:nvSpPr>
        <p:spPr>
          <a:xfrm>
            <a:off x="1024128" y="3061764"/>
            <a:ext cx="4671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Penyusunan</a:t>
            </a:r>
            <a:r>
              <a:rPr lang="en-ID" dirty="0"/>
              <a:t> </a:t>
            </a:r>
            <a:r>
              <a:rPr lang="en-ID" dirty="0" err="1"/>
              <a:t>jadwal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yang </a:t>
            </a:r>
            <a:r>
              <a:rPr lang="en-ID" dirty="0" err="1"/>
              <a:t>terperinci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konsistensi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pelaksanaan</a:t>
            </a:r>
            <a:r>
              <a:rPr lang="en-ID" dirty="0"/>
              <a:t> </a:t>
            </a:r>
            <a:r>
              <a:rPr lang="en-ID" dirty="0" err="1"/>
              <a:t>taktik</a:t>
            </a:r>
            <a:r>
              <a:rPr lang="en-ID" dirty="0"/>
              <a:t> dan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dan </a:t>
            </a:r>
            <a:r>
              <a:rPr lang="en-ID" dirty="0" err="1"/>
              <a:t>batasan</a:t>
            </a:r>
            <a:r>
              <a:rPr lang="en-ID" dirty="0"/>
              <a:t> yang </a:t>
            </a:r>
            <a:r>
              <a:rPr lang="en-ID" dirty="0" err="1"/>
              <a:t>ada</a:t>
            </a:r>
            <a:r>
              <a:rPr lang="en-ID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85C78B-3BCE-460C-9B9B-D9DE203F544F}"/>
              </a:ext>
            </a:extLst>
          </p:cNvPr>
          <p:cNvSpPr txBox="1"/>
          <p:nvPr/>
        </p:nvSpPr>
        <p:spPr>
          <a:xfrm>
            <a:off x="6705600" y="2572703"/>
            <a:ext cx="453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accent2"/>
                </a:solidFill>
              </a:rPr>
              <a:t>Penetapan</a:t>
            </a:r>
            <a:r>
              <a:rPr lang="en-ID" b="1" dirty="0">
                <a:solidFill>
                  <a:schemeClr val="accent2"/>
                </a:solidFill>
              </a:rPr>
              <a:t> </a:t>
            </a:r>
            <a:r>
              <a:rPr lang="en-ID" b="1" dirty="0" err="1">
                <a:solidFill>
                  <a:schemeClr val="accent2"/>
                </a:solidFill>
              </a:rPr>
              <a:t>Tanggung</a:t>
            </a:r>
            <a:r>
              <a:rPr lang="en-ID" b="1" dirty="0">
                <a:solidFill>
                  <a:schemeClr val="accent2"/>
                </a:solidFill>
              </a:rPr>
              <a:t> Jawab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9374C-DD68-4E29-83C3-43BE886F4086}"/>
              </a:ext>
            </a:extLst>
          </p:cNvPr>
          <p:cNvSpPr txBox="1"/>
          <p:nvPr/>
        </p:nvSpPr>
        <p:spPr>
          <a:xfrm>
            <a:off x="6705600" y="3061763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Menetapkan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dan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yang </a:t>
            </a:r>
            <a:r>
              <a:rPr lang="en-ID" dirty="0" err="1"/>
              <a:t>dijadwalkan</a:t>
            </a:r>
            <a:r>
              <a:rPr lang="en-ID" dirty="0"/>
              <a:t>, </a:t>
            </a:r>
            <a:r>
              <a:rPr lang="en-ID" dirty="0" err="1"/>
              <a:t>mendukung</a:t>
            </a:r>
            <a:r>
              <a:rPr lang="en-ID" dirty="0"/>
              <a:t> </a:t>
            </a:r>
            <a:r>
              <a:rPr lang="en-ID" dirty="0" err="1"/>
              <a:t>kolaborasi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r>
              <a:rPr lang="en-ID" dirty="0"/>
              <a:t> dan </a:t>
            </a:r>
            <a:r>
              <a:rPr lang="en-ID" dirty="0" err="1"/>
              <a:t>akuntabilitas</a:t>
            </a:r>
            <a:r>
              <a:rPr lang="en-ID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C5E939-727F-482B-8A32-F1CD0B3C177B}"/>
              </a:ext>
            </a:extLst>
          </p:cNvPr>
          <p:cNvSpPr/>
          <p:nvPr/>
        </p:nvSpPr>
        <p:spPr>
          <a:xfrm>
            <a:off x="0" y="5635256"/>
            <a:ext cx="1881963" cy="1222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C010E9-2CCA-42A6-BA89-6CF80ED24A97}"/>
              </a:ext>
            </a:extLst>
          </p:cNvPr>
          <p:cNvSpPr/>
          <p:nvPr/>
        </p:nvSpPr>
        <p:spPr>
          <a:xfrm>
            <a:off x="10298518" y="0"/>
            <a:ext cx="1881963" cy="1222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8522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E431F013-0523-41DA-9822-FD383A166AB3}"/>
              </a:ext>
            </a:extLst>
          </p:cNvPr>
          <p:cNvSpPr/>
          <p:nvPr/>
        </p:nvSpPr>
        <p:spPr>
          <a:xfrm>
            <a:off x="6264570" y="3800475"/>
            <a:ext cx="4943475" cy="222885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DD0F661F-9EF5-48DE-9D71-A9F306F1E2C0}"/>
              </a:ext>
            </a:extLst>
          </p:cNvPr>
          <p:cNvSpPr/>
          <p:nvPr/>
        </p:nvSpPr>
        <p:spPr>
          <a:xfrm>
            <a:off x="804862" y="2223195"/>
            <a:ext cx="4943475" cy="222885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DB36D9-7634-4A36-A7C3-7F7AC06E8959}"/>
              </a:ext>
            </a:extLst>
          </p:cNvPr>
          <p:cNvSpPr txBox="1"/>
          <p:nvPr/>
        </p:nvSpPr>
        <p:spPr>
          <a:xfrm>
            <a:off x="952499" y="2954165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indikator</a:t>
            </a:r>
            <a:r>
              <a:rPr lang="en-ID" dirty="0"/>
              <a:t> yang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mengukur</a:t>
            </a:r>
            <a:r>
              <a:rPr lang="en-ID" dirty="0"/>
              <a:t> </a:t>
            </a:r>
            <a:r>
              <a:rPr lang="en-ID" dirty="0" err="1"/>
              <a:t>keberhasilan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dan </a:t>
            </a:r>
            <a:r>
              <a:rPr lang="en-ID" dirty="0" err="1"/>
              <a:t>strategi</a:t>
            </a:r>
            <a:r>
              <a:rPr lang="en-ID" dirty="0"/>
              <a:t> yang </a:t>
            </a:r>
            <a:r>
              <a:rPr lang="en-ID" dirty="0" err="1"/>
              <a:t>dijalankan</a:t>
            </a:r>
            <a:r>
              <a:rPr lang="en-ID" dirty="0"/>
              <a:t>,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sasaran</a:t>
            </a:r>
            <a:r>
              <a:rPr lang="en-ID" dirty="0"/>
              <a:t> yang </a:t>
            </a:r>
            <a:r>
              <a:rPr lang="en-ID" dirty="0" err="1"/>
              <a:t>ditetapkan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tercapai</a:t>
            </a: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0A3B0-3110-4011-869C-E23834C9E4A0}"/>
              </a:ext>
            </a:extLst>
          </p:cNvPr>
          <p:cNvSpPr txBox="1"/>
          <p:nvPr/>
        </p:nvSpPr>
        <p:spPr>
          <a:xfrm>
            <a:off x="6429375" y="4329531"/>
            <a:ext cx="4943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umpan</a:t>
            </a:r>
            <a:r>
              <a:rPr lang="en-ID" dirty="0"/>
              <a:t> </a:t>
            </a:r>
            <a:r>
              <a:rPr lang="en-ID" dirty="0" err="1"/>
              <a:t>balik</a:t>
            </a:r>
            <a:r>
              <a:rPr lang="en-ID" dirty="0"/>
              <a:t> yang </a:t>
            </a:r>
            <a:r>
              <a:rPr lang="en-ID" dirty="0" err="1"/>
              <a:t>berkelanjutan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mengevaluasi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perbaikan</a:t>
            </a:r>
            <a:r>
              <a:rPr lang="en-ID" dirty="0"/>
              <a:t> yang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, demi </a:t>
            </a:r>
            <a:r>
              <a:rPr lang="en-ID" dirty="0" err="1"/>
              <a:t>peningkatan</a:t>
            </a:r>
            <a:r>
              <a:rPr lang="en-ID" dirty="0"/>
              <a:t> yang </a:t>
            </a:r>
            <a:r>
              <a:rPr lang="en-ID" dirty="0" err="1"/>
              <a:t>berkelanjutan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606BF-91F1-47F4-86C3-DE90B6D33621}"/>
              </a:ext>
            </a:extLst>
          </p:cNvPr>
          <p:cNvSpPr txBox="1"/>
          <p:nvPr/>
        </p:nvSpPr>
        <p:spPr>
          <a:xfrm>
            <a:off x="952499" y="2514507"/>
            <a:ext cx="435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/>
              <a:t>Indikator</a:t>
            </a:r>
            <a:r>
              <a:rPr lang="en-ID" b="1" dirty="0"/>
              <a:t> </a:t>
            </a:r>
            <a:r>
              <a:rPr lang="en-ID" b="1" dirty="0" err="1"/>
              <a:t>Keberhasilan</a:t>
            </a:r>
            <a:endParaRPr lang="en-ID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C84339-1027-4413-8679-4149F36B228A}"/>
              </a:ext>
            </a:extLst>
          </p:cNvPr>
          <p:cNvSpPr txBox="1"/>
          <p:nvPr/>
        </p:nvSpPr>
        <p:spPr>
          <a:xfrm>
            <a:off x="6429375" y="3960199"/>
            <a:ext cx="435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/>
              <a:t>Feedback dan </a:t>
            </a:r>
            <a:r>
              <a:rPr lang="en-ID" b="1" dirty="0" err="1"/>
              <a:t>Perbaikan</a:t>
            </a:r>
            <a:endParaRPr lang="en-ID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BC09CD-B3B4-435D-B58D-5F32F193C019}"/>
              </a:ext>
            </a:extLst>
          </p:cNvPr>
          <p:cNvSpPr/>
          <p:nvPr/>
        </p:nvSpPr>
        <p:spPr>
          <a:xfrm>
            <a:off x="5156791" y="0"/>
            <a:ext cx="6751674" cy="659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E0EA7-9827-4E46-8F4A-B4A4739367CE}"/>
              </a:ext>
            </a:extLst>
          </p:cNvPr>
          <p:cNvSpPr/>
          <p:nvPr/>
        </p:nvSpPr>
        <p:spPr>
          <a:xfrm>
            <a:off x="283535" y="6443330"/>
            <a:ext cx="2055628" cy="414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687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F3BC9-CEBA-47DA-9310-5FE50B62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05. Kesimpulan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957926-209B-4CD8-B45A-5FC456C89C03}"/>
              </a:ext>
            </a:extLst>
          </p:cNvPr>
          <p:cNvSpPr txBox="1"/>
          <p:nvPr/>
        </p:nvSpPr>
        <p:spPr>
          <a:xfrm>
            <a:off x="1152525" y="2084832"/>
            <a:ext cx="579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Koordinasi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stakeholder yang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terbuka</a:t>
            </a:r>
            <a:r>
              <a:rPr lang="en-ID" dirty="0"/>
              <a:t>, </a:t>
            </a:r>
            <a:r>
              <a:rPr lang="en-ID" dirty="0" err="1"/>
              <a:t>transparansi</a:t>
            </a:r>
            <a:r>
              <a:rPr lang="en-ID" dirty="0"/>
              <a:t>, dan </a:t>
            </a:r>
            <a:r>
              <a:rPr lang="en-ID" dirty="0" err="1"/>
              <a:t>kolaborasi</a:t>
            </a:r>
            <a:r>
              <a:rPr lang="en-ID" dirty="0"/>
              <a:t>.</a:t>
            </a:r>
          </a:p>
          <a:p>
            <a:endParaRPr lang="en-ID" dirty="0"/>
          </a:p>
          <a:p>
            <a:endParaRPr lang="en-ID" dirty="0"/>
          </a:p>
          <a:p>
            <a:r>
              <a:rPr lang="en-ID" dirty="0" err="1"/>
              <a:t>Setiap</a:t>
            </a:r>
            <a:r>
              <a:rPr lang="en-ID" dirty="0"/>
              <a:t> stakeholder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kesuksesan</a:t>
            </a:r>
            <a:r>
              <a:rPr lang="en-ID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2167861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233</TotalTime>
  <Words>527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Tw Cen MT</vt:lpstr>
      <vt:lpstr>Tw Cen MT Condensed</vt:lpstr>
      <vt:lpstr>Wingdings 3</vt:lpstr>
      <vt:lpstr>Integral</vt:lpstr>
      <vt:lpstr>Strategi Efektif Membangun Koordinasi dengan Stakeholder di Daerah</vt:lpstr>
      <vt:lpstr>   01. Pendahuluan</vt:lpstr>
      <vt:lpstr>PowerPoint Presentation</vt:lpstr>
      <vt:lpstr>02. Identifikasi Stakeholder</vt:lpstr>
      <vt:lpstr>PowerPoint Presentation</vt:lpstr>
      <vt:lpstr>PowerPoint Presentation</vt:lpstr>
      <vt:lpstr>03. Strategi Membangun Koordinasi</vt:lpstr>
      <vt:lpstr>PowerPoint Presentation</vt:lpstr>
      <vt:lpstr>04. Implementasi Taktik</vt:lpstr>
      <vt:lpstr>PowerPoint Presentation</vt:lpstr>
      <vt:lpstr>05. 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Efektif Membangun Koordinasi dengan Stakeholder di Daerah</dc:title>
  <dc:creator>CUT FEBRIARINI</dc:creator>
  <cp:lastModifiedBy>inayat syah</cp:lastModifiedBy>
  <cp:revision>14</cp:revision>
  <dcterms:created xsi:type="dcterms:W3CDTF">2025-03-26T11:49:17Z</dcterms:created>
  <dcterms:modified xsi:type="dcterms:W3CDTF">2025-03-27T02:58:14Z</dcterms:modified>
</cp:coreProperties>
</file>